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16" y="-9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04000" y="4563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152680" y="2273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152680" y="4563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504000" y="4563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04000" y="2273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6" name="Grafik 35"/>
          <p:cNvPicPr/>
          <p:nvPr/>
        </p:nvPicPr>
        <p:blipFill>
          <a:blip r:embed="rId2"/>
          <a:stretch/>
        </p:blipFill>
        <p:spPr>
          <a:xfrm>
            <a:off x="2291760" y="2272680"/>
            <a:ext cx="5495400" cy="4384440"/>
          </a:xfrm>
          <a:prstGeom prst="rect">
            <a:avLst/>
          </a:prstGeom>
          <a:ln>
            <a:noFill/>
          </a:ln>
        </p:spPr>
      </p:pic>
      <p:pic>
        <p:nvPicPr>
          <p:cNvPr id="37" name="Grafik 36"/>
          <p:cNvPicPr/>
          <p:nvPr/>
        </p:nvPicPr>
        <p:blipFill>
          <a:blip r:embed="rId2"/>
          <a:stretch/>
        </p:blipFill>
        <p:spPr>
          <a:xfrm>
            <a:off x="2291760" y="2272680"/>
            <a:ext cx="549540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504000" y="2273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152680" y="2273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504000" y="409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4000" y="4563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152680" y="2273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680" y="2273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152680" y="4563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152680" y="2273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04000" y="4563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216000" y="216000"/>
            <a:ext cx="9576000" cy="7128000"/>
          </a:xfrm>
          <a:prstGeom prst="rect">
            <a:avLst/>
          </a:prstGeom>
          <a:gradFill>
            <a:gsLst>
              <a:gs pos="0">
                <a:srgbClr val="EEEEEE"/>
              </a:gs>
              <a:gs pos="100000">
                <a:srgbClr val="FFFFFF"/>
              </a:gs>
            </a:gsLst>
            <a:lin ang="3600000"/>
          </a:gradFill>
          <a:ln w="19080">
            <a:solidFill>
              <a:srgbClr val="CCCCC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PlaceHolder 2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de-DE" sz="44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des Titeltextes durch Klicken bearbeiten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04000" y="2273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des Gliederungstextes durch Klicken bearbeiten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Zweite Gliederungsebene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Dritte Gliederungsebene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Vierte Gliederungsebene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Fünfte Gliederungsebene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Sechste Gliederungsebene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Siebte Gliederungsebene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16000" y="7200000"/>
            <a:ext cx="9576000" cy="14400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1000" b="0" strike="noStrike" spc="-1">
                <a:solidFill>
                  <a:srgbClr val="CCCCC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000" b="0" strike="noStrike" spc="-1">
                <a:solidFill>
                  <a:srgbClr val="CCCCC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© 2017 </a:t>
            </a:r>
            <a:r>
              <a:rPr lang="de-DE" sz="1000" b="0" strike="noStrike" spc="-1">
                <a:solidFill>
                  <a:srgbClr val="CCCCC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Hans-Georg Müller, Satzgrammatik lernen mit syntaktischen Netzwerken</a:t>
            </a:r>
            <a:endParaRPr lang="de-DE" sz="1400" b="0" strike="noStrike" spc="-1">
              <a:solidFill>
                <a:srgbClr val="CCCCCC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Shape 1"/>
          <p:cNvSpPr txBox="1"/>
          <p:nvPr/>
        </p:nvSpPr>
        <p:spPr>
          <a:xfrm>
            <a:off x="576000" y="280800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de-DE" sz="44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Arten von Prädikaten
und ihre Objekte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504000" y="409320"/>
            <a:ext cx="9071640" cy="598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Prädikat ohne Objekt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Line 2"/>
          <p:cNvSpPr/>
          <p:nvPr/>
        </p:nvSpPr>
        <p:spPr>
          <a:xfrm>
            <a:off x="3526200" y="3960000"/>
            <a:ext cx="2233800" cy="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1296000" y="3132000"/>
            <a:ext cx="2231640" cy="1619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TextShape 4"/>
          <p:cNvSpPr txBox="1"/>
          <p:nvPr/>
        </p:nvSpPr>
        <p:spPr>
          <a:xfrm rot="890196">
            <a:off x="2351607" y="2726992"/>
            <a:ext cx="1258920" cy="504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5"/>
          <p:cNvSpPr/>
          <p:nvPr/>
        </p:nvSpPr>
        <p:spPr>
          <a:xfrm>
            <a:off x="5796360" y="2808000"/>
            <a:ext cx="3239640" cy="2267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Bandnudeln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TextShape 6"/>
          <p:cNvSpPr txBox="1"/>
          <p:nvPr/>
        </p:nvSpPr>
        <p:spPr>
          <a:xfrm rot="1500000">
            <a:off x="8039520" y="2637360"/>
            <a:ext cx="1258920" cy="504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937618" y="3252114"/>
            <a:ext cx="14109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kocht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504000" y="25272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Prädikat mit 
zwei Objekten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Line 2"/>
          <p:cNvSpPr/>
          <p:nvPr/>
        </p:nvSpPr>
        <p:spPr>
          <a:xfrm>
            <a:off x="2825640" y="3888000"/>
            <a:ext cx="2556720" cy="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3"/>
          <p:cNvSpPr/>
          <p:nvPr/>
        </p:nvSpPr>
        <p:spPr>
          <a:xfrm>
            <a:off x="720000" y="2916000"/>
            <a:ext cx="2088000" cy="1908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0" rIns="108720" bIns="63720" anchor="ctr"/>
          <a:lstStyle/>
          <a:p>
            <a:pPr algn="ctr"/>
            <a:r>
              <a:rPr lang="de-DE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Sein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Bruder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CustomShape 4"/>
          <p:cNvSpPr/>
          <p:nvPr/>
        </p:nvSpPr>
        <p:spPr>
          <a:xfrm>
            <a:off x="6696000" y="2088000"/>
            <a:ext cx="2304000" cy="1584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ihm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TextShape 5"/>
          <p:cNvSpPr txBox="1"/>
          <p:nvPr/>
        </p:nvSpPr>
        <p:spPr>
          <a:xfrm rot="1500000">
            <a:off x="1943280" y="2599920"/>
            <a:ext cx="1080000" cy="583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TextShape 6"/>
          <p:cNvSpPr txBox="1"/>
          <p:nvPr/>
        </p:nvSpPr>
        <p:spPr>
          <a:xfrm rot="1500000">
            <a:off x="8019360" y="1842120"/>
            <a:ext cx="125892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Wem?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CustomShape 7"/>
          <p:cNvSpPr/>
          <p:nvPr/>
        </p:nvSpPr>
        <p:spPr>
          <a:xfrm>
            <a:off x="5382360" y="4680000"/>
            <a:ext cx="2753640" cy="216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Film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TextShape 8"/>
          <p:cNvSpPr txBox="1"/>
          <p:nvPr/>
        </p:nvSpPr>
        <p:spPr>
          <a:xfrm rot="1500000">
            <a:off x="7099560" y="4453920"/>
            <a:ext cx="125892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Line 9"/>
          <p:cNvSpPr/>
          <p:nvPr/>
        </p:nvSpPr>
        <p:spPr>
          <a:xfrm>
            <a:off x="5382360" y="3888000"/>
            <a:ext cx="593640" cy="1008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2" name="Line 10"/>
          <p:cNvSpPr/>
          <p:nvPr/>
        </p:nvSpPr>
        <p:spPr>
          <a:xfrm flipV="1">
            <a:off x="5382360" y="3168000"/>
            <a:ext cx="1385640" cy="720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Textfeld 11"/>
          <p:cNvSpPr txBox="1"/>
          <p:nvPr/>
        </p:nvSpPr>
        <p:spPr>
          <a:xfrm>
            <a:off x="3367809" y="3159303"/>
            <a:ext cx="16401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borgte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504000" y="409320"/>
            <a:ext cx="9071640" cy="598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Prädikat ohne Objekt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Line 2"/>
          <p:cNvSpPr/>
          <p:nvPr/>
        </p:nvSpPr>
        <p:spPr>
          <a:xfrm>
            <a:off x="5112000" y="3780000"/>
            <a:ext cx="2376000" cy="1368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CustomShape 3"/>
          <p:cNvSpPr/>
          <p:nvPr/>
        </p:nvSpPr>
        <p:spPr>
          <a:xfrm>
            <a:off x="864360" y="1548360"/>
            <a:ext cx="4535640" cy="3023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Die Konzert-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besucher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TextShape 4"/>
          <p:cNvSpPr txBox="1"/>
          <p:nvPr/>
        </p:nvSpPr>
        <p:spPr>
          <a:xfrm rot="1500000">
            <a:off x="4053700" y="1411373"/>
            <a:ext cx="1258920" cy="504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TextShape 5"/>
          <p:cNvSpPr txBox="1"/>
          <p:nvPr/>
        </p:nvSpPr>
        <p:spPr>
          <a:xfrm>
            <a:off x="7488000" y="4644000"/>
            <a:ext cx="1872000" cy="208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0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Ø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Textfeld 6"/>
          <p:cNvSpPr txBox="1"/>
          <p:nvPr/>
        </p:nvSpPr>
        <p:spPr>
          <a:xfrm rot="1800064">
            <a:off x="5457552" y="3810218"/>
            <a:ext cx="20393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gähnten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504000" y="25272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Prädikat mit 
zwei Objekten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Line 2"/>
          <p:cNvSpPr/>
          <p:nvPr/>
        </p:nvSpPr>
        <p:spPr>
          <a:xfrm>
            <a:off x="3024000" y="2304000"/>
            <a:ext cx="2160000" cy="136800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ctr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3"/>
          <p:cNvSpPr/>
          <p:nvPr/>
        </p:nvSpPr>
        <p:spPr>
          <a:xfrm>
            <a:off x="432360" y="720360"/>
            <a:ext cx="2735640" cy="2159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Dieb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4"/>
          <p:cNvSpPr/>
          <p:nvPr/>
        </p:nvSpPr>
        <p:spPr>
          <a:xfrm>
            <a:off x="6696000" y="2088000"/>
            <a:ext cx="2304000" cy="1584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wem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TextShape 5"/>
          <p:cNvSpPr txBox="1"/>
          <p:nvPr/>
        </p:nvSpPr>
        <p:spPr>
          <a:xfrm rot="1500000">
            <a:off x="2273400" y="528480"/>
            <a:ext cx="1080000" cy="583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TextShape 6"/>
          <p:cNvSpPr txBox="1"/>
          <p:nvPr/>
        </p:nvSpPr>
        <p:spPr>
          <a:xfrm rot="1500000">
            <a:off x="8019360" y="1842120"/>
            <a:ext cx="125892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Wem?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7"/>
          <p:cNvSpPr/>
          <p:nvPr/>
        </p:nvSpPr>
        <p:spPr>
          <a:xfrm>
            <a:off x="4824000" y="4824000"/>
            <a:ext cx="3312000" cy="216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0" rIns="108720" bIns="63720" anchor="ctr"/>
          <a:lstStyle/>
          <a:p>
            <a:pPr algn="ctr"/>
            <a:r>
              <a:rPr lang="de-DE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die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Geldbörse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TextShape 8"/>
          <p:cNvSpPr txBox="1"/>
          <p:nvPr/>
        </p:nvSpPr>
        <p:spPr>
          <a:xfrm rot="1500000">
            <a:off x="6957360" y="4615200"/>
            <a:ext cx="125892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Line 9"/>
          <p:cNvSpPr/>
          <p:nvPr/>
        </p:nvSpPr>
        <p:spPr>
          <a:xfrm>
            <a:off x="5184000" y="3672000"/>
            <a:ext cx="792000" cy="1224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Line 10"/>
          <p:cNvSpPr/>
          <p:nvPr/>
        </p:nvSpPr>
        <p:spPr>
          <a:xfrm flipV="1">
            <a:off x="5184000" y="3168000"/>
            <a:ext cx="1584000" cy="504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Textfeld 11"/>
          <p:cNvSpPr txBox="1"/>
          <p:nvPr/>
        </p:nvSpPr>
        <p:spPr>
          <a:xfrm rot="1955624">
            <a:off x="3235647" y="2326279"/>
            <a:ext cx="183896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4000" dirty="0"/>
              <a:t>h</a:t>
            </a:r>
            <a:r>
              <a:rPr lang="de-DE" sz="4000" dirty="0" smtClean="0"/>
              <a:t>at</a:t>
            </a:r>
          </a:p>
          <a:p>
            <a:pPr algn="ctr"/>
            <a:r>
              <a:rPr lang="de-DE" sz="4000" dirty="0" smtClean="0"/>
              <a:t>geklaut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504360" y="26280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Prädikat mit
einem Objekt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Line 2"/>
          <p:cNvSpPr/>
          <p:nvPr/>
        </p:nvSpPr>
        <p:spPr>
          <a:xfrm>
            <a:off x="4464000" y="3312000"/>
            <a:ext cx="2232000" cy="1440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r>
              <a:rPr lang="de-DE" sz="3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CustomShape 3"/>
          <p:cNvSpPr/>
          <p:nvPr/>
        </p:nvSpPr>
        <p:spPr>
          <a:xfrm>
            <a:off x="792360" y="1171440"/>
            <a:ext cx="4247640" cy="2510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Lange Kleider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mit Ausschnitt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TextShape 4"/>
          <p:cNvSpPr txBox="1"/>
          <p:nvPr/>
        </p:nvSpPr>
        <p:spPr>
          <a:xfrm rot="1500000">
            <a:off x="3543120" y="1078560"/>
            <a:ext cx="182664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Wer/Was?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5"/>
          <p:cNvSpPr/>
          <p:nvPr/>
        </p:nvSpPr>
        <p:spPr>
          <a:xfrm>
            <a:off x="6408000" y="4464000"/>
            <a:ext cx="2340360" cy="178992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TextShape 6"/>
          <p:cNvSpPr txBox="1"/>
          <p:nvPr/>
        </p:nvSpPr>
        <p:spPr>
          <a:xfrm rot="1500000">
            <a:off x="7785360" y="4228920"/>
            <a:ext cx="125892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Wem?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Textfeld 7"/>
          <p:cNvSpPr txBox="1"/>
          <p:nvPr/>
        </p:nvSpPr>
        <p:spPr>
          <a:xfrm rot="1941013">
            <a:off x="4788356" y="3389674"/>
            <a:ext cx="19816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gefallen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504000" y="25272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Prädikat mit 
zwei Objekten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Line 2"/>
          <p:cNvSpPr/>
          <p:nvPr/>
        </p:nvSpPr>
        <p:spPr>
          <a:xfrm>
            <a:off x="3024000" y="2520000"/>
            <a:ext cx="2160000" cy="115200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CustomShape 3"/>
          <p:cNvSpPr/>
          <p:nvPr/>
        </p:nvSpPr>
        <p:spPr>
          <a:xfrm>
            <a:off x="432360" y="720360"/>
            <a:ext cx="2807640" cy="2375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Gesetz-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geber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4"/>
          <p:cNvSpPr/>
          <p:nvPr/>
        </p:nvSpPr>
        <p:spPr>
          <a:xfrm>
            <a:off x="6768000" y="2088000"/>
            <a:ext cx="2880000" cy="2016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Jugend-
lichen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TextShape 5"/>
          <p:cNvSpPr txBox="1"/>
          <p:nvPr/>
        </p:nvSpPr>
        <p:spPr>
          <a:xfrm rot="1500000">
            <a:off x="2273401" y="493533"/>
            <a:ext cx="1080000" cy="583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TextShape 6"/>
          <p:cNvSpPr txBox="1"/>
          <p:nvPr/>
        </p:nvSpPr>
        <p:spPr>
          <a:xfrm rot="1500000">
            <a:off x="8611560" y="1844639"/>
            <a:ext cx="125892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Wem?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CustomShape 7"/>
          <p:cNvSpPr/>
          <p:nvPr/>
        </p:nvSpPr>
        <p:spPr>
          <a:xfrm>
            <a:off x="4741560" y="5040000"/>
            <a:ext cx="2746440" cy="2016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0" rIns="108720" bIns="63720" anchor="ctr"/>
          <a:lstStyle/>
          <a:p>
            <a:pPr algn="ctr"/>
            <a:r>
              <a:rPr lang="de-DE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das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Rauchen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TextShape 8"/>
          <p:cNvSpPr txBox="1"/>
          <p:nvPr/>
        </p:nvSpPr>
        <p:spPr>
          <a:xfrm rot="1500000">
            <a:off x="6471720" y="4808520"/>
            <a:ext cx="125892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Line 9"/>
          <p:cNvSpPr/>
          <p:nvPr/>
        </p:nvSpPr>
        <p:spPr>
          <a:xfrm>
            <a:off x="5184000" y="3672000"/>
            <a:ext cx="576000" cy="1368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3" name="Line 10"/>
          <p:cNvSpPr/>
          <p:nvPr/>
        </p:nvSpPr>
        <p:spPr>
          <a:xfrm flipV="1">
            <a:off x="5184000" y="3312000"/>
            <a:ext cx="1656000" cy="360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Textfeld 11"/>
          <p:cNvSpPr txBox="1"/>
          <p:nvPr/>
        </p:nvSpPr>
        <p:spPr>
          <a:xfrm rot="1751752">
            <a:off x="3318917" y="2510517"/>
            <a:ext cx="21531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verbietet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504000" y="25272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Prädikat mit 
zwei Objekten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Line 2"/>
          <p:cNvSpPr/>
          <p:nvPr/>
        </p:nvSpPr>
        <p:spPr>
          <a:xfrm>
            <a:off x="2520000" y="2232000"/>
            <a:ext cx="2664000" cy="144000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3"/>
          <p:cNvSpPr/>
          <p:nvPr/>
        </p:nvSpPr>
        <p:spPr>
          <a:xfrm rot="21573600">
            <a:off x="797760" y="1072800"/>
            <a:ext cx="1863000" cy="15984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Du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CustomShape 4"/>
          <p:cNvSpPr/>
          <p:nvPr/>
        </p:nvSpPr>
        <p:spPr>
          <a:xfrm>
            <a:off x="7128000" y="2160000"/>
            <a:ext cx="2088000" cy="187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ihm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TextShape 5"/>
          <p:cNvSpPr txBox="1"/>
          <p:nvPr/>
        </p:nvSpPr>
        <p:spPr>
          <a:xfrm rot="1500000">
            <a:off x="1818072" y="668362"/>
            <a:ext cx="1080000" cy="583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TextShape 6"/>
          <p:cNvSpPr txBox="1"/>
          <p:nvPr/>
        </p:nvSpPr>
        <p:spPr>
          <a:xfrm rot="1500000">
            <a:off x="8192339" y="1790809"/>
            <a:ext cx="125892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Wem?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CustomShape 7"/>
          <p:cNvSpPr/>
          <p:nvPr/>
        </p:nvSpPr>
        <p:spPr>
          <a:xfrm>
            <a:off x="4741560" y="4680000"/>
            <a:ext cx="2458440" cy="2016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das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TextShape 8"/>
          <p:cNvSpPr txBox="1"/>
          <p:nvPr/>
        </p:nvSpPr>
        <p:spPr>
          <a:xfrm rot="1500000">
            <a:off x="6251400" y="4436641"/>
            <a:ext cx="125892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Line 9"/>
          <p:cNvSpPr/>
          <p:nvPr/>
        </p:nvSpPr>
        <p:spPr>
          <a:xfrm>
            <a:off x="5184000" y="3672000"/>
            <a:ext cx="432000" cy="1080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" name="Line 10"/>
          <p:cNvSpPr/>
          <p:nvPr/>
        </p:nvSpPr>
        <p:spPr>
          <a:xfrm flipV="1">
            <a:off x="5184000" y="3384000"/>
            <a:ext cx="2016000" cy="288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Textfeld 11"/>
          <p:cNvSpPr txBox="1"/>
          <p:nvPr/>
        </p:nvSpPr>
        <p:spPr>
          <a:xfrm rot="1750101">
            <a:off x="3116597" y="2290839"/>
            <a:ext cx="18389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glaubst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504360" y="26280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Prädikat mit
einem Objekt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Line 2"/>
          <p:cNvSpPr/>
          <p:nvPr/>
        </p:nvSpPr>
        <p:spPr>
          <a:xfrm>
            <a:off x="3960000" y="3168000"/>
            <a:ext cx="2736000" cy="1584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r>
              <a:rPr lang="de-DE" sz="3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CustomShape 3"/>
          <p:cNvSpPr/>
          <p:nvPr/>
        </p:nvSpPr>
        <p:spPr>
          <a:xfrm>
            <a:off x="792360" y="1171440"/>
            <a:ext cx="3455640" cy="2510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Gewerk-
schaften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TextShape 4"/>
          <p:cNvSpPr txBox="1"/>
          <p:nvPr/>
        </p:nvSpPr>
        <p:spPr>
          <a:xfrm rot="1500000">
            <a:off x="3149280" y="945514"/>
            <a:ext cx="118764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CustomShape 5"/>
          <p:cNvSpPr/>
          <p:nvPr/>
        </p:nvSpPr>
        <p:spPr>
          <a:xfrm>
            <a:off x="6372360" y="4330080"/>
            <a:ext cx="2736000" cy="216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große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Nachteile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TextShape 6"/>
          <p:cNvSpPr txBox="1"/>
          <p:nvPr/>
        </p:nvSpPr>
        <p:spPr>
          <a:xfrm rot="1500000">
            <a:off x="8036513" y="4053963"/>
            <a:ext cx="125892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Textfeld 7"/>
          <p:cNvSpPr txBox="1"/>
          <p:nvPr/>
        </p:nvSpPr>
        <p:spPr>
          <a:xfrm rot="1779654">
            <a:off x="4229669" y="3328136"/>
            <a:ext cx="26100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befürchten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648000" y="2822040"/>
            <a:ext cx="8856000" cy="4448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88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versprechen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blühen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helfen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betrachten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erwerben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432000" y="936000"/>
            <a:ext cx="9144000" cy="1683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40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Aufgabe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Überlege, welche bzw. wie viele Objekte folgende Prädikate haben: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504360" y="25308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Arten von Prädikaten
und ihre Objekte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360000" y="1368000"/>
            <a:ext cx="9072000" cy="6015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versprechen: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3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Subjekt + 2 Objekte (Dat. &amp; Akk.): 
</a:t>
            </a:r>
            <a:r>
              <a:rPr lang="de-DE" sz="24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 verspricht wem 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de-DE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blühen:</a:t>
            </a: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3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Subjekt, kein Objekt: 
</a:t>
            </a:r>
            <a:r>
              <a:rPr lang="de-DE" sz="24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Wer/was blüht?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de-DE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helfen: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3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Subjekt + 1 Objekt (Dat.): 
</a:t>
            </a:r>
            <a:r>
              <a:rPr lang="de-DE" sz="24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 hilft wem?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de-DE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betrachten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3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Subjekt + 1 Objekt (Akk.): 
</a:t>
            </a:r>
            <a:r>
              <a:rPr lang="de-DE" sz="24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 betrachtet wen/was?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de-DE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erwerben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3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Subjekt + 1 Objekt (Akk.): 
</a:t>
            </a:r>
            <a:r>
              <a:rPr lang="de-DE" sz="24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 erwirbt 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TextShape 2"/>
          <p:cNvSpPr txBox="1"/>
          <p:nvPr/>
        </p:nvSpPr>
        <p:spPr>
          <a:xfrm>
            <a:off x="504360" y="25308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Arten von Prädikaten
und ihre Objekte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25272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Arten von Prädikaten
und ihre Objekte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0" name="Grafik 39"/>
          <p:cNvPicPr/>
          <p:nvPr/>
        </p:nvPicPr>
        <p:blipFill>
          <a:blip r:embed="rId2"/>
          <a:stretch/>
        </p:blipFill>
        <p:spPr>
          <a:xfrm>
            <a:off x="2223360" y="1584000"/>
            <a:ext cx="5264640" cy="5264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5272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Prädikat mit
zwei Objekten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Line 2"/>
          <p:cNvSpPr/>
          <p:nvPr/>
        </p:nvSpPr>
        <p:spPr>
          <a:xfrm>
            <a:off x="2304000" y="2088000"/>
            <a:ext cx="2880000" cy="158400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432360" y="720360"/>
            <a:ext cx="2015640" cy="1799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Frau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6372000" y="2232000"/>
            <a:ext cx="2520000" cy="187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dem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Kind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TextShape 5"/>
          <p:cNvSpPr txBox="1"/>
          <p:nvPr/>
        </p:nvSpPr>
        <p:spPr>
          <a:xfrm rot="1500000">
            <a:off x="1587600" y="388440"/>
            <a:ext cx="108000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TextShape 6"/>
          <p:cNvSpPr txBox="1"/>
          <p:nvPr/>
        </p:nvSpPr>
        <p:spPr>
          <a:xfrm rot="1500000">
            <a:off x="7891636" y="1975964"/>
            <a:ext cx="125892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Wem?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7"/>
          <p:cNvSpPr/>
          <p:nvPr/>
        </p:nvSpPr>
        <p:spPr>
          <a:xfrm>
            <a:off x="3817176" y="4730924"/>
            <a:ext cx="4112089" cy="2179637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36000" rIns="108720" bIns="36000" anchor="ctr">
            <a:noAutofit/>
          </a:bodyPr>
          <a:lstStyle/>
          <a:p>
            <a:pPr algn="ctr"/>
            <a:r>
              <a:rPr lang="de-DE" sz="4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ein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4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Spielzeug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TextShape 8"/>
          <p:cNvSpPr txBox="1"/>
          <p:nvPr/>
        </p:nvSpPr>
        <p:spPr>
          <a:xfrm rot="1500000">
            <a:off x="6812377" y="4548486"/>
            <a:ext cx="125892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Line 9"/>
          <p:cNvSpPr/>
          <p:nvPr/>
        </p:nvSpPr>
        <p:spPr>
          <a:xfrm>
            <a:off x="5184000" y="3672000"/>
            <a:ext cx="432000" cy="1080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" name="Line 10"/>
          <p:cNvSpPr/>
          <p:nvPr/>
        </p:nvSpPr>
        <p:spPr>
          <a:xfrm flipV="1">
            <a:off x="5184000" y="3456000"/>
            <a:ext cx="1224000" cy="216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Textfeld 1"/>
          <p:cNvSpPr txBox="1"/>
          <p:nvPr/>
        </p:nvSpPr>
        <p:spPr>
          <a:xfrm rot="1668971">
            <a:off x="2813235" y="2166058"/>
            <a:ext cx="19527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schenkt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504000" y="25272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Arten von Prädikaten
</a:t>
            </a:r>
            <a:r>
              <a:rPr lang="de-DE" sz="3200" b="1" strike="noStrike" spc="-1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und </a:t>
            </a:r>
            <a:r>
              <a:rPr lang="de-DE" sz="3200" b="1" strike="noStrike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ihre Objekte</a:t>
            </a:r>
            <a:endParaRPr lang="de-DE" sz="4400" b="1" strike="noStrike" spc="-1" dirty="0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Line 2"/>
          <p:cNvSpPr/>
          <p:nvPr/>
        </p:nvSpPr>
        <p:spPr>
          <a:xfrm>
            <a:off x="2808000" y="2304000"/>
            <a:ext cx="2376000" cy="136800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3"/>
          <p:cNvSpPr/>
          <p:nvPr/>
        </p:nvSpPr>
        <p:spPr>
          <a:xfrm>
            <a:off x="432360" y="720360"/>
            <a:ext cx="2519640" cy="2159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Frau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4"/>
          <p:cNvSpPr/>
          <p:nvPr/>
        </p:nvSpPr>
        <p:spPr>
          <a:xfrm>
            <a:off x="6336000" y="1836000"/>
            <a:ext cx="2664000" cy="216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dem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Kind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TextShape 5"/>
          <p:cNvSpPr txBox="1"/>
          <p:nvPr/>
        </p:nvSpPr>
        <p:spPr>
          <a:xfrm rot="1500000">
            <a:off x="2071441" y="495916"/>
            <a:ext cx="1080000" cy="504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TextShape 6"/>
          <p:cNvSpPr txBox="1"/>
          <p:nvPr/>
        </p:nvSpPr>
        <p:spPr>
          <a:xfrm rot="1500000">
            <a:off x="7841208" y="1556819"/>
            <a:ext cx="125892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Wem?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7"/>
          <p:cNvSpPr/>
          <p:nvPr/>
        </p:nvSpPr>
        <p:spPr>
          <a:xfrm>
            <a:off x="4741559" y="4607999"/>
            <a:ext cx="3563355" cy="2268181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0" rIns="108720" bIns="36000" anchor="ctr"/>
          <a:lstStyle/>
          <a:p>
            <a:pPr algn="ctr"/>
            <a:r>
              <a:rPr lang="de-DE" sz="4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ein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4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Spielzeug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TextShape 8"/>
          <p:cNvSpPr txBox="1"/>
          <p:nvPr/>
        </p:nvSpPr>
        <p:spPr>
          <a:xfrm rot="1500000">
            <a:off x="7002122" y="4364641"/>
            <a:ext cx="125892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Line 9"/>
          <p:cNvSpPr/>
          <p:nvPr/>
        </p:nvSpPr>
        <p:spPr>
          <a:xfrm>
            <a:off x="5184000" y="3672000"/>
            <a:ext cx="432000" cy="1080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" name="Line 10"/>
          <p:cNvSpPr/>
          <p:nvPr/>
        </p:nvSpPr>
        <p:spPr>
          <a:xfrm>
            <a:off x="6336000" y="1836000"/>
            <a:ext cx="2808000" cy="2088000"/>
          </a:xfrm>
          <a:prstGeom prst="line">
            <a:avLst/>
          </a:prstGeom>
          <a:ln w="76320">
            <a:solidFill>
              <a:srgbClr val="99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Line 11"/>
          <p:cNvSpPr/>
          <p:nvPr/>
        </p:nvSpPr>
        <p:spPr>
          <a:xfrm flipV="1">
            <a:off x="5946480" y="2412000"/>
            <a:ext cx="3371040" cy="1296000"/>
          </a:xfrm>
          <a:prstGeom prst="line">
            <a:avLst/>
          </a:prstGeom>
          <a:ln w="76320">
            <a:solidFill>
              <a:srgbClr val="99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Textfeld 12"/>
          <p:cNvSpPr txBox="1"/>
          <p:nvPr/>
        </p:nvSpPr>
        <p:spPr>
          <a:xfrm rot="1750443">
            <a:off x="2862018" y="2378591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>
                <a:solidFill>
                  <a:schemeClr val="accent2">
                    <a:lumMod val="75000"/>
                  </a:schemeClr>
                </a:solidFill>
              </a:rPr>
              <a:t>ver</a:t>
            </a:r>
            <a:r>
              <a:rPr lang="de-DE" sz="4000" dirty="0" smtClean="0"/>
              <a:t>schenkt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504000" y="25272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Arten von Prädikaten
und ihre Objekte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Line 2"/>
          <p:cNvSpPr/>
          <p:nvPr/>
        </p:nvSpPr>
        <p:spPr>
          <a:xfrm>
            <a:off x="2808000" y="2304000"/>
            <a:ext cx="2376000" cy="136800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CustomShape 3"/>
          <p:cNvSpPr/>
          <p:nvPr/>
        </p:nvSpPr>
        <p:spPr>
          <a:xfrm>
            <a:off x="432360" y="720360"/>
            <a:ext cx="2519640" cy="2159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Frau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CustomShape 4"/>
          <p:cNvSpPr/>
          <p:nvPr/>
        </p:nvSpPr>
        <p:spPr>
          <a:xfrm>
            <a:off x="6336000" y="2088000"/>
            <a:ext cx="2664000" cy="216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das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Kind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TextShape 5"/>
          <p:cNvSpPr txBox="1"/>
          <p:nvPr/>
        </p:nvSpPr>
        <p:spPr>
          <a:xfrm rot="1500000">
            <a:off x="2035440" y="468359"/>
            <a:ext cx="1080000" cy="504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TextShape 6"/>
          <p:cNvSpPr txBox="1"/>
          <p:nvPr/>
        </p:nvSpPr>
        <p:spPr>
          <a:xfrm rot="1500000">
            <a:off x="7973280" y="1878840"/>
            <a:ext cx="125892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</a:t>
            </a:r>
            <a:r>
              <a:rPr lang="de-DE" sz="28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</a:t>
            </a:r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CustomShape 7"/>
          <p:cNvSpPr/>
          <p:nvPr/>
        </p:nvSpPr>
        <p:spPr>
          <a:xfrm>
            <a:off x="4057560" y="4644000"/>
            <a:ext cx="3394440" cy="216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ein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Spielzeug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TextShape 8"/>
          <p:cNvSpPr txBox="1"/>
          <p:nvPr/>
        </p:nvSpPr>
        <p:spPr>
          <a:xfrm rot="1500000">
            <a:off x="6417360" y="4507200"/>
            <a:ext cx="125892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Line 9"/>
          <p:cNvSpPr/>
          <p:nvPr/>
        </p:nvSpPr>
        <p:spPr>
          <a:xfrm flipV="1">
            <a:off x="5184000" y="3384000"/>
            <a:ext cx="1152000" cy="288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" name="Line 10"/>
          <p:cNvSpPr/>
          <p:nvPr/>
        </p:nvSpPr>
        <p:spPr>
          <a:xfrm>
            <a:off x="4068000" y="4932000"/>
            <a:ext cx="3096000" cy="1656000"/>
          </a:xfrm>
          <a:prstGeom prst="line">
            <a:avLst/>
          </a:prstGeom>
          <a:ln w="76320">
            <a:solidFill>
              <a:srgbClr val="99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" name="Line 11"/>
          <p:cNvSpPr/>
          <p:nvPr/>
        </p:nvSpPr>
        <p:spPr>
          <a:xfrm flipV="1">
            <a:off x="4080960" y="5076000"/>
            <a:ext cx="3371040" cy="1296000"/>
          </a:xfrm>
          <a:prstGeom prst="line">
            <a:avLst/>
          </a:prstGeom>
          <a:ln w="76320">
            <a:solidFill>
              <a:srgbClr val="99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Textfeld 12"/>
          <p:cNvSpPr txBox="1"/>
          <p:nvPr/>
        </p:nvSpPr>
        <p:spPr>
          <a:xfrm rot="1750443">
            <a:off x="2962747" y="2376967"/>
            <a:ext cx="25506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>
                <a:solidFill>
                  <a:schemeClr val="accent2">
                    <a:lumMod val="75000"/>
                  </a:schemeClr>
                </a:solidFill>
              </a:rPr>
              <a:t>be</a:t>
            </a:r>
            <a:r>
              <a:rPr lang="de-DE" sz="4000" dirty="0" smtClean="0"/>
              <a:t>schenkt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504000" y="409320"/>
            <a:ext cx="9071640" cy="598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Prädikat ohne Objekt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Line 2"/>
          <p:cNvSpPr/>
          <p:nvPr/>
        </p:nvSpPr>
        <p:spPr>
          <a:xfrm>
            <a:off x="4464000" y="3652200"/>
            <a:ext cx="2376000" cy="1368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CustomShape 3"/>
          <p:cNvSpPr/>
          <p:nvPr/>
        </p:nvSpPr>
        <p:spPr>
          <a:xfrm>
            <a:off x="2088360" y="2068560"/>
            <a:ext cx="2519640" cy="2159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Katze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TextShape 4"/>
          <p:cNvSpPr txBox="1"/>
          <p:nvPr/>
        </p:nvSpPr>
        <p:spPr>
          <a:xfrm rot="1500000">
            <a:off x="3691439" y="1816559"/>
            <a:ext cx="1080000" cy="504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TextShape 5"/>
          <p:cNvSpPr txBox="1"/>
          <p:nvPr/>
        </p:nvSpPr>
        <p:spPr>
          <a:xfrm>
            <a:off x="6840000" y="4682520"/>
            <a:ext cx="1872000" cy="208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0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Ø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Textfeld 6"/>
          <p:cNvSpPr txBox="1"/>
          <p:nvPr/>
        </p:nvSpPr>
        <p:spPr>
          <a:xfrm rot="1750443">
            <a:off x="4936743" y="3613125"/>
            <a:ext cx="16674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schläft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504360" y="26280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Prädikat mit
einem Objekt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Line 2"/>
          <p:cNvSpPr/>
          <p:nvPr/>
        </p:nvSpPr>
        <p:spPr>
          <a:xfrm>
            <a:off x="3816360" y="3106080"/>
            <a:ext cx="2232000" cy="1440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r>
              <a:rPr lang="de-DE" sz="3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CustomShape 3"/>
          <p:cNvSpPr/>
          <p:nvPr/>
        </p:nvSpPr>
        <p:spPr>
          <a:xfrm>
            <a:off x="792360" y="1171440"/>
            <a:ext cx="3240000" cy="2510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das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Geräusch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TextShape 4"/>
          <p:cNvSpPr txBox="1"/>
          <p:nvPr/>
        </p:nvSpPr>
        <p:spPr>
          <a:xfrm rot="1500000">
            <a:off x="2651401" y="983476"/>
            <a:ext cx="182664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Wer/Was?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5"/>
          <p:cNvSpPr/>
          <p:nvPr/>
        </p:nvSpPr>
        <p:spPr>
          <a:xfrm>
            <a:off x="5616360" y="4330080"/>
            <a:ext cx="2736000" cy="216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Leute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TextShape 6"/>
          <p:cNvSpPr txBox="1"/>
          <p:nvPr/>
        </p:nvSpPr>
        <p:spPr>
          <a:xfrm rot="1500000">
            <a:off x="7266960" y="4074120"/>
            <a:ext cx="125892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Wen?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Textfeld 7"/>
          <p:cNvSpPr txBox="1"/>
          <p:nvPr/>
        </p:nvSpPr>
        <p:spPr>
          <a:xfrm rot="1931407">
            <a:off x="4466194" y="3142528"/>
            <a:ext cx="13260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nervt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504000" y="25272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Prädikat mit 
zwei Objekten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Line 2"/>
          <p:cNvSpPr/>
          <p:nvPr/>
        </p:nvSpPr>
        <p:spPr>
          <a:xfrm>
            <a:off x="3024000" y="2304000"/>
            <a:ext cx="2160000" cy="136800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ctr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3"/>
          <p:cNvSpPr/>
          <p:nvPr/>
        </p:nvSpPr>
        <p:spPr>
          <a:xfrm>
            <a:off x="1080000" y="1020600"/>
            <a:ext cx="2052000" cy="17154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Tim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4"/>
          <p:cNvSpPr/>
          <p:nvPr/>
        </p:nvSpPr>
        <p:spPr>
          <a:xfrm>
            <a:off x="6840000" y="2088000"/>
            <a:ext cx="2808000" cy="1944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0" rIns="108720" bIns="63720" anchor="ctr"/>
          <a:lstStyle/>
          <a:p>
            <a:pPr algn="ctr"/>
            <a:r>
              <a:rPr lang="de-DE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seiner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Schwester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TextShape 5"/>
          <p:cNvSpPr txBox="1"/>
          <p:nvPr/>
        </p:nvSpPr>
        <p:spPr>
          <a:xfrm rot="1500000">
            <a:off x="2308604" y="756612"/>
            <a:ext cx="108000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TextShape 6"/>
          <p:cNvSpPr txBox="1"/>
          <p:nvPr/>
        </p:nvSpPr>
        <p:spPr>
          <a:xfrm rot="1500000">
            <a:off x="8468560" y="1728949"/>
            <a:ext cx="125892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Wem?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7"/>
          <p:cNvSpPr/>
          <p:nvPr/>
        </p:nvSpPr>
        <p:spPr>
          <a:xfrm>
            <a:off x="4629240" y="4752000"/>
            <a:ext cx="2818440" cy="216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0" rIns="108720" bIns="63720" anchor="ctr"/>
          <a:lstStyle/>
          <a:p>
            <a:pPr algn="ctr"/>
            <a:r>
              <a:rPr lang="de-DE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ein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Stück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Kuchen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TextShape 8"/>
          <p:cNvSpPr txBox="1"/>
          <p:nvPr/>
        </p:nvSpPr>
        <p:spPr>
          <a:xfrm rot="1500000">
            <a:off x="6415080" y="4508641"/>
            <a:ext cx="1258920" cy="486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Line 9"/>
          <p:cNvSpPr/>
          <p:nvPr/>
        </p:nvSpPr>
        <p:spPr>
          <a:xfrm>
            <a:off x="5184000" y="3672000"/>
            <a:ext cx="432000" cy="1080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Line 10"/>
          <p:cNvSpPr/>
          <p:nvPr/>
        </p:nvSpPr>
        <p:spPr>
          <a:xfrm flipV="1">
            <a:off x="5184000" y="3384000"/>
            <a:ext cx="1656000" cy="288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Textfeld 11"/>
          <p:cNvSpPr txBox="1"/>
          <p:nvPr/>
        </p:nvSpPr>
        <p:spPr>
          <a:xfrm rot="1948367">
            <a:off x="3033299" y="2307137"/>
            <a:ext cx="21820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4000" dirty="0"/>
              <a:t>h</a:t>
            </a:r>
            <a:r>
              <a:rPr lang="de-DE" sz="4000" dirty="0" smtClean="0"/>
              <a:t>at</a:t>
            </a:r>
          </a:p>
          <a:p>
            <a:pPr algn="ctr"/>
            <a:r>
              <a:rPr lang="de-DE" sz="4000" dirty="0" smtClean="0"/>
              <a:t>gegeben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648000" y="2822040"/>
            <a:ext cx="8856000" cy="4448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Ben 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kocht Bandnudeln.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Sein Bruder borgte ihm den Film.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Die Konzertbesucher gähnten.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Wem hat der Dieb die Geldbörse geklaut?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Mir gefallen lange Kleider mit Ausschnitt.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Der Gesetzgeber verbietet Jugendlichen das Rauchen.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Glaubst du ihm das?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8000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Die Gewerkschaften befürchten große Nachteile.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432000" y="936000"/>
            <a:ext cx="9144000" cy="1683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4000" b="1" strike="noStrike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Aufgabe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Zeichne ein syntaktisches Netzwerk zu den folgenden Sätzen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TextShape 3"/>
          <p:cNvSpPr txBox="1"/>
          <p:nvPr/>
        </p:nvSpPr>
        <p:spPr>
          <a:xfrm>
            <a:off x="504360" y="25308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Arten von Prädikaten
und ihre Objekte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287</Words>
  <Application>Microsoft Office PowerPoint</Application>
  <PresentationFormat>Benutzerdefiniert</PresentationFormat>
  <Paragraphs>161</Paragraphs>
  <Slides>19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Jana</dc:creator>
  <cp:lastModifiedBy>01</cp:lastModifiedBy>
  <cp:revision>22</cp:revision>
  <dcterms:created xsi:type="dcterms:W3CDTF">2016-10-02T18:15:41Z</dcterms:created>
  <dcterms:modified xsi:type="dcterms:W3CDTF">2018-08-30T12:38:51Z</dcterms:modified>
  <dc:language>de-DE</dc:language>
</cp:coreProperties>
</file>